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36" r:id="rId2"/>
    <p:sldId id="364" r:id="rId3"/>
    <p:sldId id="335" r:id="rId4"/>
    <p:sldId id="366" r:id="rId5"/>
    <p:sldId id="368" r:id="rId6"/>
    <p:sldId id="367" r:id="rId7"/>
    <p:sldId id="373" r:id="rId8"/>
    <p:sldId id="371" r:id="rId9"/>
    <p:sldId id="374" r:id="rId10"/>
    <p:sldId id="372" r:id="rId11"/>
    <p:sldId id="375" r:id="rId12"/>
    <p:sldId id="376" r:id="rId13"/>
    <p:sldId id="3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7" autoAdjust="0"/>
    <p:restoredTop sz="94102" autoAdjust="0"/>
  </p:normalViewPr>
  <p:slideViewPr>
    <p:cSldViewPr snapToGrid="0">
      <p:cViewPr varScale="1">
        <p:scale>
          <a:sx n="153" d="100"/>
          <a:sy n="153" d="100"/>
        </p:scale>
        <p:origin x="60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0722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587409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051146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135335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66749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16154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3941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6524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22500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22157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59949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671619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482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14/05/2023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8A90462-6A86-5CD5-1B2C-5DD4BB6DDF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/>
              <a:t>Formal Models in OOP</a:t>
            </a:r>
            <a:endParaRPr lang="en-PH" b="1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A04A449-9B85-BDD3-CC20-CC22F9DB0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algn="l"/>
            <a:endParaRPr lang="en-PH" sz="2000" dirty="0"/>
          </a:p>
          <a:p>
            <a:pPr algn="l"/>
            <a:r>
              <a:rPr lang="en-PH" sz="2000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Ponio Jr</a:t>
            </a:r>
            <a:r>
              <a:rPr lang="en-PH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49071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pic>
        <p:nvPicPr>
          <p:cNvPr id="14" name="Picture 13" descr="A screenshot of a computer code">
            <a:extLst>
              <a:ext uri="{FF2B5EF4-FFF2-40B4-BE49-F238E27FC236}">
                <a16:creationId xmlns:a16="http://schemas.microsoft.com/office/drawing/2014/main" id="{0CA4CDF7-D714-217A-6C72-44BD9FDFF5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009" y="1559001"/>
            <a:ext cx="10233981" cy="270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518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Outline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bg2">
                    <a:lumMod val="75000"/>
                  </a:schemeClr>
                </a:solidFill>
                <a:latin typeface="Calibri (Body)"/>
              </a:rPr>
              <a:t>Unified Modeling Language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bg2">
                    <a:lumMod val="75000"/>
                  </a:schemeClr>
                </a:solidFill>
                <a:latin typeface="Calibri (Body)"/>
              </a:rPr>
              <a:t>UML Class Diagram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b="1" dirty="0">
              <a:solidFill>
                <a:schemeClr val="bg2">
                  <a:lumMod val="75000"/>
                </a:schemeClr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latin typeface="Calibri (Body)"/>
              </a:rPr>
              <a:t>Formal Specification Languages</a:t>
            </a:r>
          </a:p>
          <a:p>
            <a:pPr algn="l">
              <a:lnSpc>
                <a:spcPct val="100000"/>
              </a:lnSpc>
            </a:pPr>
            <a:endParaRPr lang="en-US" sz="2500" b="1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161616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US" sz="5400" b="1" dirty="0"/>
              <a:t>F</a:t>
            </a:r>
            <a:r>
              <a:rPr lang="en-PH" sz="5400" b="1" dirty="0" err="1"/>
              <a:t>ormal</a:t>
            </a:r>
            <a:r>
              <a:rPr lang="en-PH" sz="5400" b="1" dirty="0"/>
              <a:t> Specification Languages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81BB53E-E044-2FE8-8C7B-CBDF0A82A48A}"/>
              </a:ext>
            </a:extLst>
          </p:cNvPr>
          <p:cNvSpPr txBox="1">
            <a:spLocks/>
          </p:cNvSpPr>
          <p:nvPr/>
        </p:nvSpPr>
        <p:spPr>
          <a:xfrm>
            <a:off x="878909" y="1532282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393F48"/>
                </a:solidFill>
                <a:latin typeface="Calibri (Body)"/>
              </a:rPr>
              <a:t>A</a:t>
            </a:r>
            <a:r>
              <a:rPr lang="en-US" sz="2400" b="0" i="0" dirty="0">
                <a:solidFill>
                  <a:srgbClr val="393F48"/>
                </a:solidFill>
                <a:effectLst/>
                <a:latin typeface="Calibri (Body)"/>
              </a:rPr>
              <a:t> </a:t>
            </a:r>
            <a:r>
              <a:rPr lang="en-US" sz="2400" b="1" i="0" dirty="0">
                <a:solidFill>
                  <a:srgbClr val="393F48"/>
                </a:solidFill>
                <a:effectLst/>
                <a:latin typeface="Calibri (Body)"/>
              </a:rPr>
              <a:t>formal specification language</a:t>
            </a:r>
            <a:r>
              <a:rPr lang="en-US" sz="2400" b="0" i="0" dirty="0">
                <a:solidFill>
                  <a:srgbClr val="393F48"/>
                </a:solidFill>
                <a:effectLst/>
                <a:latin typeface="Calibri (Body)"/>
              </a:rPr>
              <a:t> is a notation that is used to describe the design of a system without having to implement it. 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393F48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393F48"/>
                </a:solidFill>
                <a:effectLst/>
                <a:latin typeface="Calibri (Body)"/>
              </a:rPr>
              <a:t>It involves </a:t>
            </a:r>
            <a:r>
              <a:rPr lang="en-US" sz="2400" b="1" i="0" dirty="0">
                <a:solidFill>
                  <a:srgbClr val="393F48"/>
                </a:solidFill>
                <a:effectLst/>
                <a:latin typeface="Calibri (Body)"/>
              </a:rPr>
              <a:t>formal verification</a:t>
            </a:r>
            <a:r>
              <a:rPr lang="en-US" sz="2400" dirty="0">
                <a:solidFill>
                  <a:srgbClr val="393F48"/>
                </a:solidFill>
                <a:latin typeface="Calibri (Body)"/>
              </a:rPr>
              <a:t> where</a:t>
            </a:r>
            <a:r>
              <a:rPr lang="en-US" sz="2400" b="0" i="0" dirty="0">
                <a:solidFill>
                  <a:srgbClr val="393F48"/>
                </a:solidFill>
                <a:effectLst/>
                <a:latin typeface="Calibri (Body)"/>
              </a:rPr>
              <a:t> a piece of code is mathematically proven that it does what we expected to in all circumstances.</a:t>
            </a:r>
            <a:endParaRPr lang="en-US" sz="2400" dirty="0">
              <a:solidFill>
                <a:srgbClr val="393F48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393F48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202122"/>
                </a:solidFill>
                <a:effectLst/>
                <a:latin typeface="Calibri (Body)"/>
              </a:rPr>
              <a:t>An important use of specification languages is enabling the creation of </a:t>
            </a:r>
            <a:r>
              <a:rPr lang="en-US" sz="2400" b="0" i="0" u="none" strike="noStrike" dirty="0">
                <a:effectLst/>
                <a:latin typeface="Calibri (Body)"/>
              </a:rPr>
              <a:t>proofs</a:t>
            </a:r>
            <a:r>
              <a:rPr lang="en-US" sz="2400" b="0" i="0" dirty="0">
                <a:effectLst/>
                <a:latin typeface="Calibri (Body)"/>
              </a:rPr>
              <a:t> of </a:t>
            </a:r>
            <a:r>
              <a:rPr lang="en-US" sz="2400" b="0" i="0" u="none" strike="noStrike" dirty="0">
                <a:effectLst/>
                <a:latin typeface="Calibri (Body)"/>
              </a:rPr>
              <a:t>program correctness.</a:t>
            </a:r>
            <a:r>
              <a:rPr lang="en-US" sz="2400" b="0" i="0" dirty="0">
                <a:effectLst/>
                <a:latin typeface="Calibri (Body)"/>
              </a:rPr>
              <a:t> </a:t>
            </a:r>
            <a:endParaRPr lang="en-US" sz="24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393F48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393F48"/>
                </a:solidFill>
                <a:latin typeface="Calibri (Body)"/>
              </a:rPr>
              <a:t>Examples of formal specification languages are Z notation and CASL.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393F48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393F48"/>
              </a:solidFill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707758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2BBDB2FD-D78C-C251-7AB3-8938FBE346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071" y="1471808"/>
            <a:ext cx="7203858" cy="405217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00C3554-1782-A31C-155D-B7FED77CA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21786"/>
            <a:ext cx="9144000" cy="718459"/>
          </a:xfrm>
        </p:spPr>
        <p:txBody>
          <a:bodyPr>
            <a:noAutofit/>
          </a:bodyPr>
          <a:lstStyle/>
          <a:p>
            <a:r>
              <a:rPr lang="en-US" sz="5400" b="1" dirty="0"/>
              <a:t>Z notation example</a:t>
            </a:r>
            <a:endParaRPr lang="en-PH" sz="5000" b="1" dirty="0"/>
          </a:p>
        </p:txBody>
      </p:sp>
    </p:spTree>
    <p:extLst>
      <p:ext uri="{BB962C8B-B14F-4D97-AF65-F5344CB8AC3E}">
        <p14:creationId xmlns:p14="http://schemas.microsoft.com/office/powerpoint/2010/main" val="1557299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/>
              <a:t>Outline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latin typeface="Calibri (Body)"/>
              </a:rPr>
              <a:t>Unified Modeling Language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bg2">
                    <a:lumMod val="75000"/>
                  </a:schemeClr>
                </a:solidFill>
                <a:latin typeface="Calibri (Body)"/>
              </a:rPr>
              <a:t>UML Class Diagram</a:t>
            </a:r>
            <a:endParaRPr lang="en-US" sz="2500" b="1" dirty="0">
              <a:solidFill>
                <a:schemeClr val="bg2">
                  <a:lumMod val="75000"/>
                </a:schemeClr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b="1" dirty="0">
              <a:solidFill>
                <a:schemeClr val="bg2">
                  <a:lumMod val="75000"/>
                </a:schemeClr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bg2">
                    <a:lumMod val="75000"/>
                  </a:schemeClr>
                </a:solidFill>
                <a:latin typeface="Calibri (Body)"/>
              </a:rPr>
              <a:t>Formal Specification Languages</a:t>
            </a:r>
          </a:p>
          <a:p>
            <a:pPr algn="l">
              <a:lnSpc>
                <a:spcPct val="100000"/>
              </a:lnSpc>
            </a:pPr>
            <a:endParaRPr lang="en-US" sz="2500" b="1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647311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2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1" y="345810"/>
            <a:ext cx="51205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Unified Modeling Language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838201" y="1825625"/>
            <a:ext cx="509219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i="0">
                <a:effectLst/>
                <a:latin typeface="+mn-lt"/>
                <a:ea typeface="+mn-ea"/>
                <a:cs typeface="+mn-cs"/>
              </a:rPr>
              <a:t>Unified Modeling Language (UML)</a:t>
            </a:r>
            <a:r>
              <a:rPr lang="en-US" sz="2400" b="0" i="0">
                <a:effectLst/>
                <a:latin typeface="+mn-lt"/>
                <a:ea typeface="+mn-ea"/>
                <a:cs typeface="+mn-cs"/>
              </a:rPr>
              <a:t> is a general purpose modelling language</a:t>
            </a:r>
            <a:r>
              <a:rPr lang="en-US" sz="2400">
                <a:latin typeface="+mn-lt"/>
                <a:ea typeface="+mn-ea"/>
                <a:cs typeface="+mn-cs"/>
              </a:rPr>
              <a:t> that is used </a:t>
            </a:r>
            <a:r>
              <a:rPr lang="en-US" sz="2400" b="0" i="0">
                <a:effectLst/>
                <a:latin typeface="+mn-lt"/>
                <a:ea typeface="+mn-ea"/>
                <a:cs typeface="+mn-cs"/>
              </a:rPr>
              <a:t>to </a:t>
            </a:r>
            <a:r>
              <a:rPr lang="en-US" sz="2400" b="1" i="0">
                <a:effectLst/>
                <a:latin typeface="+mn-lt"/>
                <a:ea typeface="+mn-ea"/>
                <a:cs typeface="+mn-cs"/>
              </a:rPr>
              <a:t>visualize</a:t>
            </a:r>
            <a:r>
              <a:rPr lang="en-US" sz="2400" b="0" i="0">
                <a:effectLst/>
                <a:latin typeface="+mn-lt"/>
                <a:ea typeface="+mn-ea"/>
                <a:cs typeface="+mn-cs"/>
              </a:rPr>
              <a:t> the way a system has been designed.</a:t>
            </a: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latin typeface="+mn-lt"/>
              <a:ea typeface="+mn-ea"/>
              <a:cs typeface="+mn-cs"/>
            </a:endParaRP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>
                <a:effectLst/>
                <a:latin typeface="+mn-lt"/>
                <a:ea typeface="+mn-ea"/>
                <a:cs typeface="+mn-cs"/>
              </a:rPr>
              <a:t> It is similar to blueprints used in other fields of engineering.</a:t>
            </a: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0" i="0">
              <a:effectLst/>
              <a:latin typeface="+mn-lt"/>
              <a:ea typeface="+mn-ea"/>
              <a:cs typeface="+mn-cs"/>
            </a:endParaRP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0" i="0">
                <a:effectLst/>
                <a:latin typeface="+mn-lt"/>
                <a:ea typeface="+mn-ea"/>
                <a:cs typeface="+mn-cs"/>
              </a:rPr>
              <a:t>UML is </a:t>
            </a:r>
            <a:r>
              <a:rPr lang="en-US" sz="2400" b="1" i="0">
                <a:effectLst/>
                <a:latin typeface="+mn-lt"/>
                <a:ea typeface="+mn-ea"/>
                <a:cs typeface="+mn-cs"/>
              </a:rPr>
              <a:t>not a programming language</a:t>
            </a:r>
            <a:r>
              <a:rPr lang="en-US" sz="2400" b="0" i="0">
                <a:effectLst/>
                <a:latin typeface="+mn-lt"/>
                <a:ea typeface="+mn-ea"/>
                <a:cs typeface="+mn-cs"/>
              </a:rPr>
              <a:t>, it is a visual language.</a:t>
            </a: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latin typeface="+mn-lt"/>
              <a:ea typeface="+mn-ea"/>
              <a:cs typeface="+mn-cs"/>
            </a:endParaRP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0" i="0">
              <a:effectLst/>
              <a:latin typeface="+mn-lt"/>
              <a:ea typeface="+mn-ea"/>
              <a:cs typeface="+mn-cs"/>
            </a:endParaRP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latin typeface="+mn-lt"/>
              <a:ea typeface="+mn-ea"/>
              <a:cs typeface="+mn-cs"/>
            </a:endParaRPr>
          </a:p>
          <a:p>
            <a:pPr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0" i="0">
              <a:effectLst/>
              <a:latin typeface="+mn-lt"/>
              <a:ea typeface="+mn-ea"/>
              <a:cs typeface="+mn-cs"/>
            </a:endParaRP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latin typeface="+mn-lt"/>
              <a:ea typeface="+mn-ea"/>
              <a:cs typeface="+mn-cs"/>
            </a:endParaRP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>
              <a:latin typeface="+mn-lt"/>
              <a:ea typeface="+mn-ea"/>
              <a:cs typeface="+mn-cs"/>
            </a:endParaRPr>
          </a:p>
          <a:p>
            <a:pPr marL="4572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b="0" i="0"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Engineers with digital tablet and blueprints in a factory">
            <a:extLst>
              <a:ext uri="{FF2B5EF4-FFF2-40B4-BE49-F238E27FC236}">
                <a16:creationId xmlns:a16="http://schemas.microsoft.com/office/drawing/2014/main" id="{704D2559-405E-386C-BEF4-B4B7808791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2" r="11604" b="-1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17" name="Arc 16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Blueprint of a residential house">
            <a:extLst>
              <a:ext uri="{FF2B5EF4-FFF2-40B4-BE49-F238E27FC236}">
                <a16:creationId xmlns:a16="http://schemas.microsoft.com/office/drawing/2014/main" id="{9276829A-702B-A5C0-36B1-7C2179312D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4" r="1258" b="4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CCOBJPGL</a:t>
            </a:r>
            <a:endParaRPr lang="en-US" kern="120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6576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People in meeting room">
            <a:extLst>
              <a:ext uri="{FF2B5EF4-FFF2-40B4-BE49-F238E27FC236}">
                <a16:creationId xmlns:a16="http://schemas.microsoft.com/office/drawing/2014/main" id="{53A73C55-C54A-D05F-14E4-EC78F31DB0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1" r="239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b="1"/>
              <a:t>Do we really need UML?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753161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  <a:latin typeface="+mn-lt"/>
                <a:ea typeface="+mn-ea"/>
                <a:cs typeface="+mn-cs"/>
              </a:rPr>
              <a:t>Complex applications need collaboration and planning from multiple teams and hence require a clear and concise way to communicate amongst them.</a:t>
            </a: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b="0" i="0">
              <a:effectLst/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  <a:latin typeface="+mn-lt"/>
                <a:ea typeface="+mn-ea"/>
                <a:cs typeface="+mn-cs"/>
              </a:rPr>
              <a:t>Businessmen do not understand code. UML becomes essential to communicate with non-programmers </a:t>
            </a:r>
            <a:r>
              <a:rPr lang="en-US" sz="1900">
                <a:latin typeface="+mn-lt"/>
                <a:ea typeface="+mn-ea"/>
                <a:cs typeface="+mn-cs"/>
              </a:rPr>
              <a:t>the </a:t>
            </a:r>
            <a:r>
              <a:rPr lang="en-US" sz="1900" b="0" i="0">
                <a:effectLst/>
                <a:latin typeface="+mn-lt"/>
                <a:ea typeface="+mn-ea"/>
                <a:cs typeface="+mn-cs"/>
              </a:rPr>
              <a:t>essential requirements, functionalities and processes of the system.</a:t>
            </a: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b="0" i="0">
              <a:effectLst/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b="0" i="0">
              <a:effectLst/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b="0" i="0">
              <a:effectLst/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b="0" i="0"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CCOBJPGL</a:t>
            </a:r>
          </a:p>
        </p:txBody>
      </p:sp>
    </p:spTree>
    <p:extLst>
      <p:ext uri="{BB962C8B-B14F-4D97-AF65-F5344CB8AC3E}">
        <p14:creationId xmlns:p14="http://schemas.microsoft.com/office/powerpoint/2010/main" val="644934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Businessman looking at tablet">
            <a:extLst>
              <a:ext uri="{FF2B5EF4-FFF2-40B4-BE49-F238E27FC236}">
                <a16:creationId xmlns:a16="http://schemas.microsoft.com/office/drawing/2014/main" id="{19336C1D-2DEF-EBF5-4864-0714537449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7" r="566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b="1"/>
              <a:t>Do we really need UML?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7531610" y="2434201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  <a:latin typeface="+mn-lt"/>
                <a:ea typeface="+mn-ea"/>
                <a:cs typeface="+mn-cs"/>
              </a:rPr>
              <a:t>A lot of time is saved down the line when teams can visualize processes, user interactions and static structure of the system.</a:t>
            </a: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  <a:latin typeface="+mn-lt"/>
                <a:ea typeface="+mn-ea"/>
                <a:cs typeface="+mn-cs"/>
              </a:rPr>
              <a:t>UML is linked with </a:t>
            </a:r>
            <a:r>
              <a:rPr lang="en-US" sz="1700" b="1" i="0" dirty="0">
                <a:effectLst/>
                <a:latin typeface="+mn-lt"/>
                <a:ea typeface="+mn-ea"/>
                <a:cs typeface="+mn-cs"/>
              </a:rPr>
              <a:t>object-oriented</a:t>
            </a:r>
            <a:r>
              <a:rPr lang="en-US" sz="1700" b="0" i="0" dirty="0">
                <a:effectLst/>
                <a:latin typeface="+mn-lt"/>
                <a:ea typeface="+mn-ea"/>
                <a:cs typeface="+mn-cs"/>
              </a:rPr>
              <a:t> design and analysis. UML makes the use of elements and forms associations between them to form diagrams.</a:t>
            </a:r>
            <a:endParaRPr lang="en-US" sz="1700" dirty="0"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  <a:latin typeface="+mn-lt"/>
              <a:ea typeface="+mn-ea"/>
              <a:cs typeface="+mn-cs"/>
            </a:endParaRPr>
          </a:p>
          <a:p>
            <a:pPr marL="342900" indent="-228600" algn="l" fontAlgn="base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dirty="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CCOBJPGL</a:t>
            </a:r>
          </a:p>
        </p:txBody>
      </p:sp>
    </p:spTree>
    <p:extLst>
      <p:ext uri="{BB962C8B-B14F-4D97-AF65-F5344CB8AC3E}">
        <p14:creationId xmlns:p14="http://schemas.microsoft.com/office/powerpoint/2010/main" val="1220831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pic>
        <p:nvPicPr>
          <p:cNvPr id="7" name="Picture 6" descr="A picture containing text, diagram, plan, technical drawing">
            <a:extLst>
              <a:ext uri="{FF2B5EF4-FFF2-40B4-BE49-F238E27FC236}">
                <a16:creationId xmlns:a16="http://schemas.microsoft.com/office/drawing/2014/main" id="{77AEF63A-D5AE-5B0A-6123-66DAAF8E56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74" y="875085"/>
            <a:ext cx="10816251" cy="404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793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Outline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bg2">
                    <a:lumMod val="75000"/>
                  </a:schemeClr>
                </a:solidFill>
                <a:latin typeface="Calibri (Body)"/>
              </a:rPr>
              <a:t>Unified Modeling Language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500" b="1" dirty="0">
                <a:latin typeface="Calibri (Body)"/>
              </a:rPr>
              <a:t>UML Class Diagram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b="1" dirty="0">
              <a:solidFill>
                <a:schemeClr val="bg2">
                  <a:lumMod val="75000"/>
                </a:schemeClr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2500" dirty="0">
                <a:solidFill>
                  <a:schemeClr val="bg2">
                    <a:lumMod val="75000"/>
                  </a:schemeClr>
                </a:solidFill>
                <a:latin typeface="Calibri (Body)"/>
              </a:rPr>
              <a:t>Formal Specification Languages</a:t>
            </a:r>
          </a:p>
          <a:p>
            <a:pPr algn="l">
              <a:lnSpc>
                <a:spcPct val="100000"/>
              </a:lnSpc>
            </a:pPr>
            <a:endParaRPr lang="en-US" sz="2500" b="1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US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850908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Class Diagram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491646" y="1384926"/>
            <a:ext cx="11208707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282C33"/>
                </a:solidFill>
                <a:effectLst/>
                <a:latin typeface="Calibri (Body)"/>
              </a:rPr>
              <a:t>Class diagrams are one of the most useful types of diagrams in UML as they clearly map out the structure of a particular system by modeling its classes, attributes, operations, and relationships between objects.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282C33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282C33"/>
                </a:solidFill>
                <a:effectLst/>
                <a:latin typeface="Calibri (Body)"/>
              </a:rPr>
              <a:t>Popular among software engineers to document software architecture, class diagrams are a type of structure diagram because they describe what must be present in the system being modeled</a:t>
            </a: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282C33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282C33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282C33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282C33"/>
              </a:solidFill>
              <a:latin typeface="Calibri (Body)"/>
            </a:endParaRPr>
          </a:p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endParaRPr lang="en-US" sz="24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939454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>
                <a:solidFill>
                  <a:schemeClr val="tx1"/>
                </a:solidFill>
              </a:rPr>
              <a:t>CCOBJPGL</a:t>
            </a:r>
            <a:endParaRPr lang="en-PH" dirty="0"/>
          </a:p>
        </p:txBody>
      </p:sp>
      <p:pic>
        <p:nvPicPr>
          <p:cNvPr id="2" name="Picture 1" descr="A picture containing text, diagram, font, plan&#10;&#10;Description automatically generated">
            <a:extLst>
              <a:ext uri="{FF2B5EF4-FFF2-40B4-BE49-F238E27FC236}">
                <a16:creationId xmlns:a16="http://schemas.microsoft.com/office/drawing/2014/main" id="{F52165D2-3996-3AF5-CA5D-BD48D1217F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294" y="173421"/>
            <a:ext cx="7403411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002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2260</TotalTime>
  <Words>376</Words>
  <Application>Microsoft Office PowerPoint</Application>
  <PresentationFormat>Widescreen</PresentationFormat>
  <Paragraphs>106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(Body)</vt:lpstr>
      <vt:lpstr>Calibri Light</vt:lpstr>
      <vt:lpstr>Wingdings</vt:lpstr>
      <vt:lpstr>Office Theme</vt:lpstr>
      <vt:lpstr>Formal Models in OOP</vt:lpstr>
      <vt:lpstr>Outline</vt:lpstr>
      <vt:lpstr>Unified Modeling Language</vt:lpstr>
      <vt:lpstr>Do we really need UML?</vt:lpstr>
      <vt:lpstr>Do we really need UML?</vt:lpstr>
      <vt:lpstr>PowerPoint Presentation</vt:lpstr>
      <vt:lpstr>Outline</vt:lpstr>
      <vt:lpstr>Class Diagram</vt:lpstr>
      <vt:lpstr>PowerPoint Presentation</vt:lpstr>
      <vt:lpstr>PowerPoint Presentation</vt:lpstr>
      <vt:lpstr>Outline</vt:lpstr>
      <vt:lpstr>Formal Specification Languages</vt:lpstr>
      <vt:lpstr>Z notation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SLY Ponio</cp:lastModifiedBy>
  <cp:revision>342</cp:revision>
  <dcterms:created xsi:type="dcterms:W3CDTF">2022-05-11T03:47:05Z</dcterms:created>
  <dcterms:modified xsi:type="dcterms:W3CDTF">2023-05-14T13:56:29Z</dcterms:modified>
</cp:coreProperties>
</file>

<file path=docProps/thumbnail.jpeg>
</file>